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0DA55D"/>
    <a:srgbClr val="FF0066"/>
    <a:srgbClr val="0099CC"/>
    <a:srgbClr val="00CC00"/>
    <a:srgbClr val="9999FF"/>
    <a:srgbClr val="66CCFF"/>
    <a:srgbClr val="FF66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DE88-22BF-4B04-B4AF-36A7216F1010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6301-66B3-42DD-9555-A078EEF4E60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725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DE88-22BF-4B04-B4AF-36A7216F1010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6301-66B3-42DD-9555-A078EEF4E60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65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DE88-22BF-4B04-B4AF-36A7216F1010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6301-66B3-42DD-9555-A078EEF4E60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543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DE88-22BF-4B04-B4AF-36A7216F1010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6301-66B3-42DD-9555-A078EEF4E60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13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DE88-22BF-4B04-B4AF-36A7216F1010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6301-66B3-42DD-9555-A078EEF4E60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6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DE88-22BF-4B04-B4AF-36A7216F1010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6301-66B3-42DD-9555-A078EEF4E60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21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DE88-22BF-4B04-B4AF-36A7216F1010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6301-66B3-42DD-9555-A078EEF4E60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48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DE88-22BF-4B04-B4AF-36A7216F1010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6301-66B3-42DD-9555-A078EEF4E60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9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DE88-22BF-4B04-B4AF-36A7216F1010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6301-66B3-42DD-9555-A078EEF4E60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7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DE88-22BF-4B04-B4AF-36A7216F1010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6301-66B3-42DD-9555-A078EEF4E60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18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50000"/>
              <a:lumOff val="5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2DE88-22BF-4B04-B4AF-36A7216F1010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6301-66B3-42DD-9555-A078EEF4E60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59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fld id="{DAF2DE88-22BF-4B04-B4AF-36A7216F1010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8AD06301-66B3-42DD-9555-A078EEF4E60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0101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20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8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0672" y="1058130"/>
            <a:ext cx="1624022" cy="187724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85156" y="893962"/>
            <a:ext cx="892925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PRINCIPALES ALCANCES </a:t>
            </a:r>
          </a:p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SOBRE EL USO DE </a:t>
            </a:r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CELULARES</a:t>
            </a:r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 </a:t>
            </a:r>
            <a:endParaRPr lang="es-ES" sz="2400" b="1" dirty="0" smtClean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Y OTROS MEDIOS ELECTRONICOS DE COMUNICACION </a:t>
            </a:r>
          </a:p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SEGUN LA NORMATIVA VIGENTE</a:t>
            </a:r>
          </a:p>
          <a:p>
            <a:endParaRPr lang="es-ES" dirty="0" smtClean="0">
              <a:latin typeface="Berlin Sans FB" panose="020E0602020502020306" pitchFamily="34" charset="0"/>
            </a:endParaRPr>
          </a:p>
          <a:p>
            <a:endParaRPr lang="es-ES" dirty="0">
              <a:latin typeface="Berlin Sans FB" panose="020E0602020502020306" pitchFamily="34" charset="0"/>
            </a:endParaRPr>
          </a:p>
          <a:p>
            <a:endParaRPr lang="es-ES" dirty="0" smtClean="0">
              <a:latin typeface="Berlin Sans FB" panose="020E0602020502020306" pitchFamily="34" charset="0"/>
            </a:endParaRPr>
          </a:p>
          <a:p>
            <a:endParaRPr lang="es-ES" dirty="0">
              <a:latin typeface="Berlin Sans FB" panose="020E0602020502020306" pitchFamily="34" charset="0"/>
            </a:endParaRPr>
          </a:p>
          <a:p>
            <a:endParaRPr lang="es-ES" dirty="0" smtClean="0">
              <a:latin typeface="Berlin Sans FB" panose="020E0602020502020306" pitchFamily="34" charset="0"/>
            </a:endParaRPr>
          </a:p>
          <a:p>
            <a:endParaRPr lang="es-ES" dirty="0">
              <a:latin typeface="Berlin Sans FB" panose="020E0602020502020306" pitchFamily="34" charset="0"/>
            </a:endParaRPr>
          </a:p>
          <a:p>
            <a:endParaRPr lang="es-ES" dirty="0" smtClean="0">
              <a:latin typeface="Berlin Sans FB" panose="020E0602020502020306" pitchFamily="34" charset="0"/>
            </a:endParaRPr>
          </a:p>
          <a:p>
            <a:endParaRPr lang="es-ES" dirty="0">
              <a:latin typeface="Berlin Sans FB" panose="020E0602020502020306" pitchFamily="34" charset="0"/>
            </a:endParaRPr>
          </a:p>
          <a:p>
            <a:endParaRPr lang="es-ES" dirty="0" smtClean="0">
              <a:latin typeface="Berlin Sans FB" panose="020E0602020502020306" pitchFamily="34" charset="0"/>
            </a:endParaRPr>
          </a:p>
          <a:p>
            <a:endParaRPr lang="es-ES" dirty="0">
              <a:latin typeface="Berlin Sans FB" panose="020E0602020502020306" pitchFamily="34" charset="0"/>
            </a:endParaRPr>
          </a:p>
          <a:p>
            <a:pPr algn="ctr"/>
            <a:endParaRPr lang="es-ES" dirty="0">
              <a:latin typeface="Berlin Sans FB" panose="020E0602020502020306" pitchFamily="34" charset="0"/>
            </a:endParaRPr>
          </a:p>
          <a:p>
            <a:pPr algn="ctr"/>
            <a:r>
              <a:rPr lang="es-ES" sz="22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¿Cómo funcionará la Ley 21.801? </a:t>
            </a:r>
            <a:endParaRPr lang="en-US" sz="2200" b="1" dirty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</p:txBody>
      </p:sp>
      <p:pic>
        <p:nvPicPr>
          <p:cNvPr id="1032" name="Picture 8" descr="Profesora con útiles escolares | Vector Premium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7857" y="3099540"/>
            <a:ext cx="2749625" cy="274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8923" y="2808677"/>
            <a:ext cx="2138940" cy="213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38509" y="908860"/>
            <a:ext cx="7877907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A partir del presente año escolar, </a:t>
            </a:r>
          </a:p>
          <a:p>
            <a:r>
              <a:rPr lang="es-ES" sz="25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todo dispositivo móvil </a:t>
            </a:r>
          </a:p>
          <a:p>
            <a:r>
              <a:rPr lang="es-ES" sz="25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y electrónico de comunicación </a:t>
            </a:r>
          </a:p>
          <a:p>
            <a:r>
              <a:rPr lang="es-ES" sz="25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estará prohibido en el colegio…</a:t>
            </a:r>
          </a:p>
          <a:p>
            <a:endParaRPr lang="es-ES" sz="2500" dirty="0" smtClean="0">
              <a:solidFill>
                <a:srgbClr val="FF000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  <a:p>
            <a:r>
              <a:rPr lang="es-ES" sz="25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…tantos en salas de clases, </a:t>
            </a:r>
          </a:p>
          <a:p>
            <a:r>
              <a:rPr lang="es-ES" sz="25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como patios, baños </a:t>
            </a:r>
          </a:p>
          <a:p>
            <a:r>
              <a:rPr lang="es-ES" sz="25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y en cualquier otra dependencia </a:t>
            </a:r>
          </a:p>
          <a:p>
            <a:r>
              <a:rPr lang="es-ES" sz="25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del establecimiento.</a:t>
            </a:r>
          </a:p>
          <a:p>
            <a:endParaRPr lang="es-ES" sz="2500" b="1" dirty="0" smtClean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  <a:p>
            <a:r>
              <a:rPr lang="es-ES" sz="25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Así mismo, durante las ceremonias,</a:t>
            </a:r>
          </a:p>
          <a:p>
            <a:r>
              <a:rPr lang="es-ES" sz="2500" b="1" dirty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r</a:t>
            </a:r>
            <a:r>
              <a:rPr lang="es-ES" sz="25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euniones y cualquier actividad escolar </a:t>
            </a:r>
          </a:p>
          <a:p>
            <a:r>
              <a:rPr lang="es-ES" sz="25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dentro o fuera del colegio.</a:t>
            </a:r>
          </a:p>
          <a:p>
            <a:endParaRPr lang="es-ES" sz="2500" dirty="0">
              <a:solidFill>
                <a:srgbClr val="FF000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  <a:p>
            <a:endParaRPr lang="es-ES" sz="2500" dirty="0" smtClean="0">
              <a:solidFill>
                <a:srgbClr val="FF000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7187" y="2277377"/>
            <a:ext cx="2127471" cy="2367186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354756">
            <a:off x="6852213" y="1294971"/>
            <a:ext cx="1654103" cy="1984924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088483">
            <a:off x="6876370" y="3741190"/>
            <a:ext cx="1695535" cy="1695535"/>
          </a:xfrm>
          <a:prstGeom prst="rect">
            <a:avLst/>
          </a:prstGeom>
        </p:spPr>
      </p:pic>
      <p:pic>
        <p:nvPicPr>
          <p:cNvPr id="2062" name="Picture 14" descr="No signo. prohibición y restricciones vector. 26322605 Vector en Vecteezy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4990" y="2277377"/>
            <a:ext cx="2726045" cy="2726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078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lamada ovalada 2"/>
          <p:cNvSpPr/>
          <p:nvPr/>
        </p:nvSpPr>
        <p:spPr>
          <a:xfrm>
            <a:off x="1786684" y="958317"/>
            <a:ext cx="5871943" cy="1744394"/>
          </a:xfrm>
          <a:prstGeom prst="wedgeEllipseCallout">
            <a:avLst>
              <a:gd name="adj1" fmla="val -35446"/>
              <a:gd name="adj2" fmla="val 132698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/>
          <p:cNvSpPr txBox="1"/>
          <p:nvPr/>
        </p:nvSpPr>
        <p:spPr>
          <a:xfrm>
            <a:off x="2340979" y="1272664"/>
            <a:ext cx="47633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Pero, ¿puedo tener el celular  </a:t>
            </a:r>
          </a:p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en la mochila o entre </a:t>
            </a:r>
          </a:p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mis pertenencias?</a:t>
            </a:r>
            <a:endParaRPr lang="es-ES" sz="2400" b="1" dirty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  <a:p>
            <a:endParaRPr lang="es-ES" sz="2400" dirty="0" smtClean="0">
              <a:solidFill>
                <a:srgbClr val="FF000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2" name="Llamada ovalada 11"/>
          <p:cNvSpPr/>
          <p:nvPr/>
        </p:nvSpPr>
        <p:spPr>
          <a:xfrm>
            <a:off x="7887140" y="1022084"/>
            <a:ext cx="4095531" cy="1744394"/>
          </a:xfrm>
          <a:prstGeom prst="wedgeEllipseCallout">
            <a:avLst>
              <a:gd name="adj1" fmla="val -48205"/>
              <a:gd name="adj2" fmla="val 81101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ángulo 3"/>
          <p:cNvSpPr/>
          <p:nvPr/>
        </p:nvSpPr>
        <p:spPr>
          <a:xfrm>
            <a:off x="6958010" y="129411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Claro que sí, </a:t>
            </a:r>
          </a:p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mientras esté apagado </a:t>
            </a:r>
          </a:p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y bien guardado.</a:t>
            </a:r>
            <a:endParaRPr lang="es-ES" sz="2400" b="1" dirty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</p:txBody>
      </p:sp>
      <p:pic>
        <p:nvPicPr>
          <p:cNvPr id="3088" name="Picture 16" descr="Niño Pequeño Demostrando Expresión Facial Y Emoción, Dudando Y Haciendo Una  Pregunta. Ilustración Vectorial Ilustración del Vector - Ilustración de  gesto, disposición: 23405420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25" y="2842324"/>
            <a:ext cx="3249318" cy="3249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4" name="Picture 22" descr="Mochila Escolar De Dibujos Animados Mostrando El Pulgar Hacia Arriba  Ilustración del Vector - Ilustración de niñez, elemental: 16818143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1845" y="3455501"/>
            <a:ext cx="2713565" cy="2364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3588" y="3455501"/>
            <a:ext cx="2143125" cy="2143125"/>
          </a:xfrm>
          <a:prstGeom prst="rect">
            <a:avLst/>
          </a:prstGeom>
        </p:spPr>
      </p:pic>
      <p:sp>
        <p:nvSpPr>
          <p:cNvPr id="21" name="CuadroTexto 20"/>
          <p:cNvSpPr txBox="1"/>
          <p:nvPr/>
        </p:nvSpPr>
        <p:spPr>
          <a:xfrm rot="20344092">
            <a:off x="885507" y="2135576"/>
            <a:ext cx="12151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dirty="0" smtClean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?</a:t>
            </a:r>
            <a:endParaRPr lang="en-US" sz="9600" dirty="0">
              <a:solidFill>
                <a:srgbClr val="FF000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pic>
        <p:nvPicPr>
          <p:cNvPr id="3102" name="Picture 30" descr="CELULAR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77428">
            <a:off x="3968325" y="3756005"/>
            <a:ext cx="1776541" cy="189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149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/>
          <p:cNvSpPr txBox="1"/>
          <p:nvPr/>
        </p:nvSpPr>
        <p:spPr>
          <a:xfrm>
            <a:off x="182880" y="906177"/>
            <a:ext cx="8764173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EXCEPCIONES RELATIVAS A LOS ESTUDIANTES</a:t>
            </a:r>
          </a:p>
          <a:p>
            <a:pPr algn="ctr"/>
            <a:endParaRPr lang="es-ES" b="1" dirty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  <a:p>
            <a:pPr algn="just"/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  <a:sym typeface="Wingdings" panose="05000000000000000000" pitchFamily="2" charset="2"/>
              </a:rPr>
              <a:t> 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Si el estudiante presenta Necesidades Educativas, donde el uso de los dispositivos tecnológicos permitan ser un apoyo para el aprendizaje (se debe acreditar con certificado médico actualizado)</a:t>
            </a:r>
          </a:p>
          <a:p>
            <a:pPr algn="just"/>
            <a:endParaRPr lang="es-ES" b="1" dirty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  <a:p>
            <a:pPr algn="just"/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  <a:sym typeface="Wingdings" panose="05000000000000000000" pitchFamily="2" charset="2"/>
              </a:rPr>
              <a:t> 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Si el estudiante llega a presentar una situación médica o de salud que amerite el uso de algún dispositivo, lo cual se debe acreditar con certificado médico actualizado (por ejemplo, para medir la glucosa)</a:t>
            </a:r>
          </a:p>
          <a:p>
            <a:pPr algn="just"/>
            <a:endParaRPr lang="es-ES" b="1" dirty="0" smtClean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  <a:p>
            <a:pPr algn="just"/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  <a:sym typeface="Wingdings" panose="05000000000000000000" pitchFamily="2" charset="2"/>
              </a:rPr>
              <a:t> Si 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  <a:sym typeface="Wingdings" panose="05000000000000000000" pitchFamily="2" charset="2"/>
              </a:rPr>
              <a:t>el estudiante presenta una desregulación y se debe contactar a su familia, como al personal del colegio que apoyará en la contención.</a:t>
            </a:r>
          </a:p>
          <a:p>
            <a:pPr marL="342900" indent="-342900" algn="just">
              <a:buFont typeface="Wingdings" panose="05000000000000000000" pitchFamily="2" charset="2"/>
              <a:buChar char="!"/>
            </a:pPr>
            <a:endParaRPr lang="es-ES" b="1" dirty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  <a:sym typeface="Wingdings" panose="05000000000000000000" pitchFamily="2" charset="2"/>
            </a:endParaRPr>
          </a:p>
          <a:p>
            <a:pPr algn="just"/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  <a:sym typeface="Wingdings" panose="05000000000000000000" pitchFamily="2" charset="2"/>
              </a:rPr>
              <a:t> 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Si el estudiante presenta problemas familiares o de seguridad, que ameriten un permiso excepcional, fundamentado por la familia del menor.</a:t>
            </a:r>
          </a:p>
          <a:p>
            <a:pPr marL="342900" indent="-342900" algn="just">
              <a:buFont typeface="Wingdings" panose="05000000000000000000" pitchFamily="2" charset="2"/>
              <a:buChar char="!"/>
            </a:pPr>
            <a:endParaRPr lang="es-ES" b="1" dirty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  <a:p>
            <a:pPr algn="just"/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  <a:sym typeface="Wingdings" panose="05000000000000000000" pitchFamily="2" charset="2"/>
              </a:rPr>
              <a:t> 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Si </a:t>
            </a: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hubiese una situación de emergencia o catástrofe, como un temblor, incendio, etc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.; que permita al estudiante hablar con su familia.</a:t>
            </a:r>
            <a:endParaRPr lang="es-ES" b="1" dirty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!"/>
            </a:pPr>
            <a:endParaRPr lang="es-ES" b="1" dirty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  <a:p>
            <a:pPr algn="just"/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 </a:t>
            </a:r>
            <a:endParaRPr lang="en-US" b="1" dirty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</p:txBody>
      </p:sp>
      <p:pic>
        <p:nvPicPr>
          <p:cNvPr id="4098" name="Picture 2" descr="Imágenes de Caricatura estudiante - Descarga gratuita en Freepik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5015" y="787791"/>
            <a:ext cx="2679434" cy="5264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095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/>
          <p:cNvSpPr txBox="1"/>
          <p:nvPr/>
        </p:nvSpPr>
        <p:spPr>
          <a:xfrm>
            <a:off x="127036" y="156539"/>
            <a:ext cx="876417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EXCEPCIONES RELATIVAS A LOS FUNCIONARIOS</a:t>
            </a:r>
          </a:p>
          <a:p>
            <a:pPr algn="ctr"/>
            <a:endParaRPr lang="es-ES" b="1" dirty="0" smtClean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  <a:p>
            <a:pPr algn="just"/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  <a:sym typeface="Wingdings" panose="05000000000000000000" pitchFamily="2" charset="2"/>
              </a:rPr>
              <a:t> 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Los equipos directivos, profesores, profesionales y asistentes de la educación, podrán </a:t>
            </a: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utilizar 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celulares y dispositivos </a:t>
            </a: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electrónicos con fines pedagógicos, administrativos 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y </a:t>
            </a: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de gestión de aula. </a:t>
            </a:r>
            <a:endParaRPr lang="es-ES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!"/>
            </a:pPr>
            <a:endParaRPr lang="es-ES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  <a:sym typeface="Wingdings" panose="05000000000000000000" pitchFamily="2" charset="2"/>
              </a:rPr>
              <a:t>  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Los profesores podrán planificar en sus horas “no lectivas” y efectuar sus clases con uso de herramientas tecnológicas, en especial, si requieren internet brindado por la institución o propio; lo cual deberá ser informado a la Unidad Técnica Pedagógica. </a:t>
            </a:r>
          </a:p>
          <a:p>
            <a:pPr marL="285750" indent="-285750" algn="just">
              <a:buFont typeface="Wingdings" panose="05000000000000000000" pitchFamily="2" charset="2"/>
              <a:buChar char="!"/>
            </a:pPr>
            <a:endParaRPr lang="es-ES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  <a:sym typeface="Wingdings" panose="05000000000000000000" pitchFamily="2" charset="2"/>
              </a:rPr>
              <a:t> 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Los funcionarios podrán hacer uso de celulares y todo tipo de dispositivos electrónicos, siempre que su utilidad se enmarque </a:t>
            </a: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dentro de su 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rol y, en el caso de los docentes, responda </a:t>
            </a: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a objetivos educativos 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claros.</a:t>
            </a:r>
          </a:p>
          <a:p>
            <a:pPr marL="285750" indent="-285750" algn="just">
              <a:buFont typeface="Wingdings" panose="05000000000000000000" pitchFamily="2" charset="2"/>
              <a:buChar char="!"/>
            </a:pPr>
            <a:endParaRPr lang="es-ES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  <a:sym typeface="Wingdings" panose="05000000000000000000" pitchFamily="2" charset="2"/>
              </a:rPr>
              <a:t> 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Los funcionarios podrán usar sus dispositivos personales, en casos emergentes de tipo personal, familiar o médico, ante lo cual deberán solicitar permiso a los directivos del colegio.</a:t>
            </a:r>
          </a:p>
          <a:p>
            <a:pPr marL="285750" indent="-285750" algn="just">
              <a:buFont typeface="Wingdings" panose="05000000000000000000" pitchFamily="2" charset="2"/>
              <a:buChar char="!"/>
            </a:pPr>
            <a:endParaRPr lang="es-ES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  <a:sym typeface="Wingdings" panose="05000000000000000000" pitchFamily="2" charset="2"/>
              </a:rPr>
              <a:t> 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También </a:t>
            </a: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podrán revisar su equipos móviles y 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dispositivos para </a:t>
            </a: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efectos 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personales, en la sala comedor, durante sus tiempos de descanso.</a:t>
            </a:r>
            <a:endParaRPr lang="es-ES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136" name="Picture 16" descr="Página 7 | Vectores de Profesor caricatura - Descarga vectores gratis de  gran calidad de Freepik | Freepik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917723" y="934313"/>
            <a:ext cx="1775926" cy="500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647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/>
          <p:cNvSpPr txBox="1"/>
          <p:nvPr/>
        </p:nvSpPr>
        <p:spPr>
          <a:xfrm>
            <a:off x="154745" y="892110"/>
            <a:ext cx="876417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TIPOS DE FALTAS CONSIDERADAS</a:t>
            </a:r>
          </a:p>
          <a:p>
            <a:pPr algn="ctr"/>
            <a:r>
              <a:rPr lang="es-ES" sz="2400" b="1" dirty="0" smtClean="0">
                <a:solidFill>
                  <a:schemeClr val="bg1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EN NUESTRO REGLAMENTO INTERNO</a:t>
            </a:r>
          </a:p>
          <a:p>
            <a:pPr algn="ctr"/>
            <a:endParaRPr lang="es-ES" b="1" dirty="0" smtClean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FALTA LEVE: Si el estudiante no cumple con la normativa, su celular o dispositivo electrónico quedará custodiado por las autoridades del colegio hasta el final de la jornada y ameritará una amonestación verbal.</a:t>
            </a:r>
          </a:p>
          <a:p>
            <a:pPr marL="285750" indent="-285750" algn="just">
              <a:buFont typeface="Wingdings" panose="05000000000000000000" pitchFamily="2" charset="2"/>
              <a:buChar char="!"/>
            </a:pPr>
            <a:endParaRPr lang="es-ES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FALTA GRAVE: Si el estudiante, por segunda vez no cumple con la normativa, su celular o dispositivo electrónico quedará custodiado por las autoridades del colegio y sólo será entregado personalmente al apoderado. Dicha falta ameritará una amonestación por escrito en su hoja de vida. </a:t>
            </a:r>
          </a:p>
          <a:p>
            <a:pPr algn="just"/>
            <a:endParaRPr lang="es-ES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FALTA GRAVISIMA: Si el estudiante, por tercera vez no cumple con la normativa, su celular o dispositivo electrónico quedará custodiado por las autoridades del colegio y será entregado personalmente al apoderado. Dicha falta ameritará al menos un día de suspensión de clases.</a:t>
            </a:r>
          </a:p>
          <a:p>
            <a:pPr marL="285750" indent="-285750" algn="just">
              <a:buFont typeface="Wingdings" panose="05000000000000000000" pitchFamily="2" charset="2"/>
              <a:buChar char="!"/>
            </a:pPr>
            <a:endParaRPr lang="es-ES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6146" name="Picture 2" descr="3.400+ Tarjeta Roja Fotografías de stock, fotos e imágenes libres de  derechos - iStock | Tarjeta amarilla, Red card, Arbitr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9819" y="756366"/>
            <a:ext cx="1915484" cy="2887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430+ Señal De Prohibición No Usar Teléfono Móvil Fotografías de stock,  fotos e imágenes libres de derechos - iStock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9819" y="3831834"/>
            <a:ext cx="2057400" cy="195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963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7228" y="2857263"/>
            <a:ext cx="8721969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6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No es comparable la responsabilidad y el criterio de un estudiante con el de un profesional formado. </a:t>
            </a:r>
          </a:p>
          <a:p>
            <a:pPr algn="just"/>
            <a:endParaRPr lang="es-ES" sz="26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6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Un estudiante está en proceso de aprendizaje y desarrollo de habilidades de autorregulación, mientras que el docente utiliza estas herramientas como apoyo para enseñar.</a:t>
            </a:r>
            <a:endParaRPr lang="es-ES" sz="2600" b="1" dirty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12541" y="1120889"/>
            <a:ext cx="872196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LA INSTALACION DE UNA NUEVA CULTURA ESCOLAR, ACORDE A LA LEY 21.801, </a:t>
            </a:r>
          </a:p>
          <a:p>
            <a:pPr algn="ctr"/>
            <a:r>
              <a:rPr lang="es-ES" sz="2400" b="1" dirty="0" smtClean="0">
                <a:solidFill>
                  <a:schemeClr val="bg1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REQUIERE TOMAR EN CUENTA </a:t>
            </a:r>
          </a:p>
          <a:p>
            <a:pPr algn="ctr"/>
            <a:r>
              <a:rPr lang="es-ES" sz="2400" b="1" dirty="0" smtClean="0">
                <a:solidFill>
                  <a:schemeClr val="bg1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LA SIGUIENTE DISTINCION:</a:t>
            </a:r>
            <a:endParaRPr lang="es-ES" sz="2400" b="1" dirty="0">
              <a:solidFill>
                <a:schemeClr val="bg1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</p:txBody>
      </p:sp>
      <p:pic>
        <p:nvPicPr>
          <p:cNvPr id="7174" name="Picture 6" descr="colegio edificio dibujos animados ilustración en aislado antecedentes  23842276 Vector en Vecteez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8022" y="2321218"/>
            <a:ext cx="2448998" cy="2448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Bandera Chile 60 x 90 Palito 1 Un Cotillón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5672" y="2478225"/>
            <a:ext cx="558578" cy="558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875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/>
          <p:cNvSpPr txBox="1"/>
          <p:nvPr/>
        </p:nvSpPr>
        <p:spPr>
          <a:xfrm>
            <a:off x="168813" y="878042"/>
            <a:ext cx="8764173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NUESTROS MEDIOS DE CONTACTO DE URGENCIA PARA LAS FAMILIAS:</a:t>
            </a:r>
          </a:p>
          <a:p>
            <a:pPr algn="ctr"/>
            <a:endParaRPr lang="es-ES" sz="2400" b="1" dirty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INSPECTORIA:</a:t>
            </a:r>
          </a:p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Celular, +569 74722213 </a:t>
            </a:r>
          </a:p>
          <a:p>
            <a:pPr algn="ctr"/>
            <a:endParaRPr lang="es-ES" sz="2400" b="1" dirty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SECRETARIA:</a:t>
            </a:r>
          </a:p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Teléfono de red fija, 32 2585540</a:t>
            </a:r>
          </a:p>
          <a:p>
            <a:pPr algn="ctr"/>
            <a:endParaRPr lang="es-ES" sz="2400" b="1" dirty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DIRECCION:</a:t>
            </a:r>
          </a:p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Teléfono de red fija, 32 2675023</a:t>
            </a:r>
          </a:p>
          <a:p>
            <a:pPr algn="ctr"/>
            <a:endParaRPr lang="es-ES" sz="2400" b="1" dirty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  <a:p>
            <a:pPr algn="ctr"/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Segoe UI Black" panose="020B0A02040204020203" pitchFamily="34" charset="0"/>
              </a:rPr>
              <a:t>MAIL: colegiovdm@gmail.com</a:t>
            </a:r>
          </a:p>
          <a:p>
            <a:pPr algn="ctr"/>
            <a:endParaRPr lang="es-ES" b="1" dirty="0" smtClean="0">
              <a:solidFill>
                <a:srgbClr val="FF0000"/>
              </a:solidFill>
              <a:latin typeface="Comic Sans MS" panose="030F0702030302020204" pitchFamily="66" charset="0"/>
              <a:ea typeface="Segoe UI Black" panose="020B0A02040204020203" pitchFamily="34" charset="0"/>
            </a:endParaRPr>
          </a:p>
          <a:p>
            <a:pPr algn="just"/>
            <a:endParaRPr lang="es-ES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8194" name="Picture 2" descr="Imágenes de Oreja - Descarga gratuita en Freepik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8406" y="1659988"/>
            <a:ext cx="2905858" cy="336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348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rco">
  <a:themeElements>
    <a:clrScheme name="Azul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Marc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9935E573-C197-41A8-BCA1-5D5F62C560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TM03457475[[fn=Marco]]</Template>
  <TotalTime>252</TotalTime>
  <Words>683</Words>
  <Application>Microsoft Office PowerPoint</Application>
  <PresentationFormat>Panorámica</PresentationFormat>
  <Paragraphs>86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Berlin Sans FB</vt:lpstr>
      <vt:lpstr>Comic Sans MS</vt:lpstr>
      <vt:lpstr>Corbel</vt:lpstr>
      <vt:lpstr>Segoe UI Black</vt:lpstr>
      <vt:lpstr>Wingdings</vt:lpstr>
      <vt:lpstr>Wingdings 2</vt:lpstr>
      <vt:lpstr>Marco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</dc:creator>
  <cp:lastModifiedBy>HP</cp:lastModifiedBy>
  <cp:revision>35</cp:revision>
  <dcterms:created xsi:type="dcterms:W3CDTF">2026-03-01T15:45:51Z</dcterms:created>
  <dcterms:modified xsi:type="dcterms:W3CDTF">2026-03-02T00:51:19Z</dcterms:modified>
</cp:coreProperties>
</file>